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47"/>
  </p:notesMasterIdLst>
  <p:sldIdLst>
    <p:sldId id="256" r:id="rId2"/>
    <p:sldId id="257" r:id="rId3"/>
    <p:sldId id="278" r:id="rId4"/>
    <p:sldId id="284" r:id="rId5"/>
    <p:sldId id="299" r:id="rId6"/>
    <p:sldId id="258" r:id="rId7"/>
    <p:sldId id="260" r:id="rId8"/>
    <p:sldId id="288" r:id="rId9"/>
    <p:sldId id="265" r:id="rId10"/>
    <p:sldId id="289" r:id="rId11"/>
    <p:sldId id="291" r:id="rId12"/>
    <p:sldId id="290" r:id="rId13"/>
    <p:sldId id="292" r:id="rId14"/>
    <p:sldId id="293" r:id="rId15"/>
    <p:sldId id="259" r:id="rId16"/>
    <p:sldId id="268" r:id="rId17"/>
    <p:sldId id="269" r:id="rId18"/>
    <p:sldId id="270" r:id="rId19"/>
    <p:sldId id="283" r:id="rId20"/>
    <p:sldId id="273" r:id="rId21"/>
    <p:sldId id="271" r:id="rId22"/>
    <p:sldId id="282" r:id="rId23"/>
    <p:sldId id="274" r:id="rId24"/>
    <p:sldId id="267" r:id="rId25"/>
    <p:sldId id="285" r:id="rId26"/>
    <p:sldId id="286" r:id="rId27"/>
    <p:sldId id="300" r:id="rId28"/>
    <p:sldId id="301" r:id="rId29"/>
    <p:sldId id="303" r:id="rId30"/>
    <p:sldId id="304" r:id="rId31"/>
    <p:sldId id="305" r:id="rId32"/>
    <p:sldId id="295" r:id="rId33"/>
    <p:sldId id="296" r:id="rId34"/>
    <p:sldId id="297" r:id="rId35"/>
    <p:sldId id="298" r:id="rId36"/>
    <p:sldId id="306" r:id="rId37"/>
    <p:sldId id="275" r:id="rId38"/>
    <p:sldId id="276" r:id="rId39"/>
    <p:sldId id="277" r:id="rId40"/>
    <p:sldId id="279" r:id="rId41"/>
    <p:sldId id="294" r:id="rId42"/>
    <p:sldId id="280" r:id="rId43"/>
    <p:sldId id="302" r:id="rId44"/>
    <p:sldId id="281" r:id="rId45"/>
    <p:sldId id="30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462C5-F7E9-4FDB-8DE2-99AA2938EFA4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B45AE-EA14-413C-AF1C-A524C4A1291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3997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B45AE-EA14-413C-AF1C-A524C4A1291F}" type="slidenum">
              <a:rPr lang="sr-Latn-RS" smtClean="0"/>
              <a:t>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1958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B45AE-EA14-413C-AF1C-A524C4A1291F}" type="slidenum">
              <a:rPr lang="sr-Latn-RS" smtClean="0"/>
              <a:t>39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407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014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725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7360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895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4138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8310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8793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336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47499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6314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321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525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0566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0732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3148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7135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8389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90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1F7A34-6620-43A6-8E99-8684C50FE80A}" type="datetimeFigureOut">
              <a:rPr lang="sr-Latn-RS" smtClean="0"/>
              <a:t>11.1.2024.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12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5C8986-CACC-4E3F-B89C-472EAFD2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32"/>
            <a:ext cx="6096000" cy="4075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78F6A2-0297-4639-ADF6-C7076AC3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>
            <a:normAutofit/>
          </a:bodyPr>
          <a:lstStyle/>
          <a:p>
            <a:r>
              <a:rPr lang="sr-Latn-RS" sz="7200" dirty="0"/>
              <a:t>Egzoskeleti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0D8BF0-E779-4ECA-8A8A-E7FF7CB44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074312" y="3407395"/>
            <a:ext cx="9755187" cy="550333"/>
          </a:xfrm>
        </p:spPr>
        <p:txBody>
          <a:bodyPr/>
          <a:lstStyle/>
          <a:p>
            <a:r>
              <a:rPr lang="sr-Latn-RS" dirty="0"/>
              <a:t>Budućnost ergonomije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94137" y="4982606"/>
            <a:ext cx="402748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 Evica 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Jovanović, 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red. </a:t>
            </a: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rof.</a:t>
            </a:r>
            <a:endParaRPr lang="sr-Latn-CS" altLang="en-US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2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5"/>
            <a:ext cx="7757935" cy="47830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medicinA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Rehabilitacija pacijenata, </a:t>
            </a:r>
            <a:r>
              <a:rPr lang="sr-Latn-RS" sz="2000" dirty="0" smtClean="0"/>
              <a:t>npr</a:t>
            </a:r>
            <a:r>
              <a:rPr lang="sr-Latn-RS" sz="2000" dirty="0"/>
              <a:t>. nakon povreda MS sistema, </a:t>
            </a:r>
            <a:r>
              <a:rPr lang="sr-Latn-RS" sz="2000" dirty="0" smtClean="0"/>
              <a:t>šloga,...</a:t>
            </a:r>
            <a:endParaRPr lang="sr-Latn-RS" sz="2000" dirty="0"/>
          </a:p>
          <a:p>
            <a:pPr lvl="1">
              <a:lnSpc>
                <a:spcPct val="150000"/>
              </a:lnSpc>
            </a:pPr>
            <a:r>
              <a:rPr lang="sr-Latn-RS" sz="2000" dirty="0"/>
              <a:t>pomoć nepokretnim osobama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BOLJa preciznosti prilikom izvođenja operacija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pomoć medicinskom osoblju prilikom manipulacije pacijentima.</a:t>
            </a:r>
          </a:p>
          <a:p>
            <a:pPr lvl="1">
              <a:lnSpc>
                <a:spcPct val="150000"/>
              </a:lnSpc>
            </a:pPr>
            <a:endParaRPr lang="sr-Latn-RS" dirty="0"/>
          </a:p>
          <a:p>
            <a:pPr marL="457200" lvl="1" indent="0">
              <a:lnSpc>
                <a:spcPct val="150000"/>
              </a:lnSpc>
              <a:buNone/>
            </a:pP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1431E3-96D4-4044-9E2D-A3DF40532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26" y="212879"/>
            <a:ext cx="3227761" cy="51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9E2CCF9-494C-4B0D-98A7-62F734F7D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28" y="117475"/>
            <a:ext cx="6292684" cy="331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EB2491-AB54-43A6-A817-3956C400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78" y="2662425"/>
            <a:ext cx="5749722" cy="4182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BBCB9E-96E3-4A92-87AE-A06D09ED8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2" y="3117933"/>
            <a:ext cx="2126573" cy="3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6005"/>
            <a:ext cx="10396883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Vojska</a:t>
            </a:r>
            <a:r>
              <a:rPr lang="en-US" sz="2400" dirty="0"/>
              <a:t> </a:t>
            </a:r>
            <a:r>
              <a:rPr lang="sr-Latn-RS" sz="2400" dirty="0"/>
              <a:t>– poboljšanje sposobnosti vojnika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450E84-67A5-45A3-ACA8-78E622C36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70" y="1066565"/>
            <a:ext cx="3348110" cy="418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950B83-7DCA-4BAD-8EEF-9E9019718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7" y="2595490"/>
            <a:ext cx="5601872" cy="39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6474655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industrija –</a:t>
            </a:r>
            <a:r>
              <a:rPr lang="en-US" sz="2400" dirty="0"/>
              <a:t> </a:t>
            </a:r>
            <a:r>
              <a:rPr lang="sr-Latn-RS" sz="2400" dirty="0"/>
              <a:t>Poboljšanje performansi i smanjenje opterećenja pri radu</a:t>
            </a:r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CE6B2F-210F-4FAE-82CE-7E6B349F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3" y="35503"/>
            <a:ext cx="3965916" cy="305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46ECA8-04D8-4A5F-BE45-2647333F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5" y="2965571"/>
            <a:ext cx="3062710" cy="366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D359AD-5C63-45E1-8D9D-98F6928D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3" y="3257648"/>
            <a:ext cx="5052353" cy="33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Ekzoskeleta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075151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 smtClean="0"/>
              <a:t>smanjenje </a:t>
            </a:r>
            <a:r>
              <a:rPr lang="sr-Latn-RS" sz="2400" dirty="0"/>
              <a:t>opterećenja pri sportskim ili svakodnevnim aktivnostima</a:t>
            </a:r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59FCDC-4BD8-4A16-B46A-9A6D9E485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r="11903"/>
          <a:stretch/>
        </p:blipFill>
        <p:spPr>
          <a:xfrm>
            <a:off x="7760951" y="168813"/>
            <a:ext cx="3633880" cy="464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6A398F-9B45-4465-ADAA-4593BD875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8" y="2966525"/>
            <a:ext cx="3378003" cy="3378003"/>
          </a:xfrm>
          <a:prstGeom prst="rect">
            <a:avLst/>
          </a:prstGeom>
        </p:spPr>
      </p:pic>
      <p:pic>
        <p:nvPicPr>
          <p:cNvPr id="1026" name="Picture 2" descr="Againer Ski">
            <a:extLst>
              <a:ext uri="{FF2B5EF4-FFF2-40B4-BE49-F238E27FC236}">
                <a16:creationId xmlns="" xmlns:a16="http://schemas.microsoft.com/office/drawing/2014/main" id="{C0C864A4-5E1F-4CEF-B6B2-98B567F2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92" y="2966526"/>
            <a:ext cx="3205674" cy="32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9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9CDBB0-6CF4-48C3-BBC7-7B945386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2421AD-C7ED-4512-8F13-BE4E1DF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Klasifikacije prema delu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1D6BF0-09FF-40B6-9302-EB752589E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44780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Za celo telo 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gornji deo tela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donji deo tela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poseban deo tela 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poseban zglob</a:t>
            </a:r>
          </a:p>
        </p:txBody>
      </p:sp>
    </p:spTree>
    <p:extLst>
      <p:ext uri="{BB962C8B-B14F-4D97-AF65-F5344CB8AC3E}">
        <p14:creationId xmlns:p14="http://schemas.microsoft.com/office/powerpoint/2010/main" val="287255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92FE24-B2CC-4BEB-A9CF-8F10E508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2" cy="1151965"/>
          </a:xfrm>
        </p:spPr>
        <p:txBody>
          <a:bodyPr/>
          <a:lstStyle/>
          <a:p>
            <a:r>
              <a:rPr lang="sr-Latn-RS" dirty="0"/>
              <a:t>Egzoskelet za celo telo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8A4C7E-E445-4070-AA3A-05E4F9E7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83415"/>
            <a:ext cx="6896687" cy="40479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Preuzima kompletno opterećenje </a:t>
            </a:r>
            <a:r>
              <a:rPr lang="it-IT" sz="2400" dirty="0"/>
              <a:t>svi</a:t>
            </a:r>
            <a:r>
              <a:rPr lang="sr-Latn-RS" sz="2400" dirty="0"/>
              <a:t>h ekstremiteta</a:t>
            </a:r>
            <a:r>
              <a:rPr lang="it-IT" sz="2400" dirty="0"/>
              <a:t> ili ve</a:t>
            </a:r>
            <a:r>
              <a:rPr lang="sr-Latn-RS" sz="2400" dirty="0"/>
              <a:t>ćeg dela</a:t>
            </a:r>
            <a:r>
              <a:rPr lang="it-IT" sz="2400" dirty="0"/>
              <a:t> tela.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Jako glomazne naprave (neke od najlakših na tržištu su oko 15 kg)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91128B-854C-465A-A4B4-49C5476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86" y="1483415"/>
            <a:ext cx="4047978" cy="40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1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91921E-A015-4863-8101-C2AFB98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arcos_guardian_xo_full_body_">
            <a:hlinkClick r:id="" action="ppaction://media"/>
            <a:extLst>
              <a:ext uri="{FF2B5EF4-FFF2-40B4-BE49-F238E27FC236}">
                <a16:creationId xmlns="" xmlns:a16="http://schemas.microsoft.com/office/drawing/2014/main" id="{3A15772F-09CB-4E4D-B52D-099B2957A7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714160" cy="6172200"/>
          </a:xfrm>
        </p:spPr>
      </p:pic>
    </p:spTree>
    <p:extLst>
      <p:ext uri="{BB962C8B-B14F-4D97-AF65-F5344CB8AC3E}">
        <p14:creationId xmlns:p14="http://schemas.microsoft.com/office/powerpoint/2010/main" val="24141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0B4CB-6C57-446F-9CD0-2079753A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 za gornji deo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0F99E3-7079-49DE-8194-16C5325F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2" y="1837765"/>
            <a:ext cx="7107702" cy="3914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Preuzima opterećenje sa gornjih ekstremiteta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Smanjuje opterećene grudi, vrata, leđa i ramena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Postoje rešenja za ceo gornji deo tela i za pojedinačne delove (samo za vrat, ramena, ruke, šake)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FBC1CE-B1FD-4517-98A1-D76375DF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64" y="1578295"/>
            <a:ext cx="3914335" cy="39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5FF234F-8B4F-48CD-9A38-209022DC1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-723" r="21476"/>
          <a:stretch/>
        </p:blipFill>
        <p:spPr>
          <a:xfrm>
            <a:off x="223910" y="579583"/>
            <a:ext cx="3834949" cy="4569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FC6AA-807D-49B2-89DF-9C4226DD6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r="25466"/>
          <a:stretch/>
        </p:blipFill>
        <p:spPr>
          <a:xfrm>
            <a:off x="4441964" y="1225061"/>
            <a:ext cx="2644726" cy="320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5CDBC2-0847-4FD0-91EA-FE697F7BD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95" y="627574"/>
            <a:ext cx="4155441" cy="41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0C7DD-164B-462A-A839-B55784DA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5972"/>
            <a:ext cx="10396882" cy="1151965"/>
          </a:xfrm>
        </p:spPr>
        <p:txBody>
          <a:bodyPr/>
          <a:lstStyle/>
          <a:p>
            <a:r>
              <a:rPr lang="sr-Latn-RS" dirty="0"/>
              <a:t>Pojam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5E2999-A95B-4E1E-BA4B-8F7E0D40F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57937"/>
            <a:ext cx="10396883" cy="43344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 – spoljni skelet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lični pomoćni sistem koji mehanički deluje na telo osobe koja ga nosi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oprem</a:t>
            </a:r>
            <a:r>
              <a:rPr lang="en-US" sz="2400" dirty="0"/>
              <a:t>A</a:t>
            </a:r>
            <a:r>
              <a:rPr lang="sr-Latn-RS" sz="2400" dirty="0"/>
              <a:t> koju radnik nosi sa ciljem smanjenja opterećenja na muskuloskeletni sistem </a:t>
            </a:r>
            <a:r>
              <a:rPr lang="sr-Latn-RS" sz="2400" dirty="0" smtClean="0"/>
              <a:t>(Osnovnih </a:t>
            </a:r>
            <a:r>
              <a:rPr lang="sr-Latn-RS" sz="2400" dirty="0"/>
              <a:t>uloga egzoskeleta na radnom mestu je smanjenje rizika od nastanka muskuloskeletnih </a:t>
            </a:r>
            <a:r>
              <a:rPr lang="sr-Latn-RS" sz="2400" dirty="0" smtClean="0"/>
              <a:t>poremećaja)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Egzoskeleti koji se koriste na radnom mestu nazivaju se „industrijski egzoskeleti“.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Njihova svrha je da </a:t>
            </a:r>
            <a:r>
              <a:rPr lang="en-US" sz="2400" dirty="0"/>
              <a:t>po</a:t>
            </a:r>
            <a:r>
              <a:rPr lang="sr-Latn-RS" sz="2400" dirty="0"/>
              <a:t>speše performanse pojedinih delova tela radnika - prvenstveno donjeg dela leđa i gornjih ekstremiteta (ruke i ramena).</a:t>
            </a:r>
          </a:p>
        </p:txBody>
      </p:sp>
    </p:spTree>
    <p:extLst>
      <p:ext uri="{BB962C8B-B14F-4D97-AF65-F5344CB8AC3E}">
        <p14:creationId xmlns:p14="http://schemas.microsoft.com/office/powerpoint/2010/main" val="421731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5FF210-10BD-4A23-828E-89F5DDEC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X2Convert.com upper_body_exoskeleton_767188660173412458 (2)">
            <a:hlinkClick r:id="" action="ppaction://media"/>
            <a:extLst>
              <a:ext uri="{FF2B5EF4-FFF2-40B4-BE49-F238E27FC236}">
                <a16:creationId xmlns="" xmlns:a16="http://schemas.microsoft.com/office/drawing/2014/main" id="{BC538AAE-4610-4849-8100-AC8E5FE4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746523" cy="6608211"/>
          </a:xfrm>
        </p:spPr>
      </p:pic>
    </p:spTree>
    <p:extLst>
      <p:ext uri="{BB962C8B-B14F-4D97-AF65-F5344CB8AC3E}">
        <p14:creationId xmlns:p14="http://schemas.microsoft.com/office/powerpoint/2010/main" val="38888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5412D8-59A8-4FCC-BFB3-6B2411EE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0B4CB-6C57-446F-9CD0-2079753A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 za donji deo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0F99E3-7079-49DE-8194-16C5325F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43" y="1837765"/>
            <a:ext cx="4744329" cy="4900660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US" sz="2400" dirty="0" err="1"/>
              <a:t>pr</a:t>
            </a:r>
            <a:r>
              <a:rPr lang="sr-Latn-RS" sz="2400" dirty="0"/>
              <a:t>euzima opterećenja sa donjih ekstremiteta</a:t>
            </a:r>
          </a:p>
          <a:p>
            <a:pPr>
              <a:lnSpc>
                <a:spcPct val="160000"/>
              </a:lnSpc>
            </a:pPr>
            <a:r>
              <a:rPr lang="sr-Latn-RS" sz="2400" dirty="0"/>
              <a:t>Skoro polovina egzoskeleta na tržistu je ovog tipa</a:t>
            </a:r>
            <a:endParaRPr lang="en-US" sz="2400" dirty="0"/>
          </a:p>
          <a:p>
            <a:pPr>
              <a:lnSpc>
                <a:spcPct val="160000"/>
              </a:lnSpc>
            </a:pPr>
            <a:r>
              <a:rPr lang="sr-Latn-RS" sz="2400" dirty="0"/>
              <a:t>Najveću primenu ima u rehabilitaciji</a:t>
            </a:r>
          </a:p>
          <a:p>
            <a:pPr>
              <a:lnSpc>
                <a:spcPct val="160000"/>
              </a:lnSpc>
            </a:pPr>
            <a:r>
              <a:rPr lang="sr-Latn-RS" sz="2400" dirty="0"/>
              <a:t>Redje se primenjuje u industriji kao pojedinačni egzoskelet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EC4E01-BFCC-420C-8A71-70924C68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03" y="1483415"/>
            <a:ext cx="2114696" cy="45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B136AC0-5AC3-49FE-9BF9-6E0414D86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48" y="596460"/>
            <a:ext cx="3703702" cy="4629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D37258-F23C-4E2A-835B-4450C5A1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" y="596460"/>
            <a:ext cx="6785407" cy="46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DDB6E-F2B4-4080-ADE6-237374D3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X2Convert.com robotic_lower_limb_exoskeleton">
            <a:hlinkClick r:id="" action="ppaction://media"/>
            <a:extLst>
              <a:ext uri="{FF2B5EF4-FFF2-40B4-BE49-F238E27FC236}">
                <a16:creationId xmlns="" xmlns:a16="http://schemas.microsoft.com/office/drawing/2014/main" id="{5EF12A51-E49A-4D94-B2E5-7C615D531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9" y="0"/>
            <a:ext cx="12044153" cy="6775648"/>
          </a:xfrm>
        </p:spPr>
      </p:pic>
    </p:spTree>
    <p:extLst>
      <p:ext uri="{BB962C8B-B14F-4D97-AF65-F5344CB8AC3E}">
        <p14:creationId xmlns:p14="http://schemas.microsoft.com/office/powerpoint/2010/main" val="3139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2975B0-66F7-44C5-863D-B1EABCD9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materijali </a:t>
            </a:r>
            <a:r>
              <a:rPr lang="sr-Latn-RS" dirty="0"/>
              <a:t>od kojih sE izrađuju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840314-D6D5-42DF-9E2F-1AC2AFAE5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od krutih materijala – razni metali, plastika, Ugljenična vlakna...</a:t>
            </a:r>
          </a:p>
          <a:p>
            <a:pPr>
              <a:lnSpc>
                <a:spcPct val="150000"/>
              </a:lnSpc>
            </a:pPr>
            <a:endParaRPr lang="sr-Latn-RS" sz="1600" dirty="0"/>
          </a:p>
          <a:p>
            <a:pPr>
              <a:lnSpc>
                <a:spcPct val="150000"/>
              </a:lnSpc>
            </a:pPr>
            <a:r>
              <a:rPr lang="sr-Latn-RS" sz="2400" dirty="0"/>
              <a:t>Egzoskeleti od mekih materijala – tekstil i slični materijali</a:t>
            </a:r>
          </a:p>
        </p:txBody>
      </p:sp>
    </p:spTree>
    <p:extLst>
      <p:ext uri="{BB962C8B-B14F-4D97-AF65-F5344CB8AC3E}">
        <p14:creationId xmlns:p14="http://schemas.microsoft.com/office/powerpoint/2010/main" val="3320170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B6BE4A-E3AB-41AF-AB7F-57D59F35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2336"/>
            <a:ext cx="10396882" cy="786261"/>
          </a:xfrm>
        </p:spPr>
        <p:txBody>
          <a:bodyPr>
            <a:no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</a:rPr>
              <a:t>Pasivni egzoskelet – redistribucija opterećenja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7B6F38F-DC09-4B8E-A0D0-D6C48C84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2455" cy="55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95C17A-D134-4AEA-AF94-BA1DD475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570806"/>
            <a:ext cx="11131061" cy="847579"/>
          </a:xfrm>
        </p:spPr>
        <p:txBody>
          <a:bodyPr>
            <a:norm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Pasivni egzoskelet za bolji položaj tela pri radu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95250A4-D993-47DE-8B7A-6E6F3E255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71960" cy="55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7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88EFA-6361-492B-A398-1F34DB0C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Suitx max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DE6C2D-4590-4685-837C-CAFCDC9D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84" y="362135"/>
            <a:ext cx="3063638" cy="50730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2A587EE-3965-49ED-B907-22872637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91974"/>
            <a:ext cx="10396883" cy="394350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Modularni agilni egzoskelet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Sastoji se </a:t>
            </a:r>
            <a:r>
              <a:rPr lang="sr-Latn-RS" sz="2800" dirty="0" smtClean="0"/>
              <a:t>od </a:t>
            </a:r>
            <a:r>
              <a:rPr lang="sr-Latn-RS" sz="2800" dirty="0"/>
              <a:t>4 </a:t>
            </a:r>
            <a:r>
              <a:rPr lang="sr-Latn-RS" sz="2800" dirty="0" smtClean="0"/>
              <a:t>komponentE:</a:t>
            </a:r>
            <a:endParaRPr lang="sr-Latn-RS" sz="2800" dirty="0"/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leđima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Ramenima 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nogama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balansiranje alata</a:t>
            </a:r>
          </a:p>
        </p:txBody>
      </p:sp>
    </p:spTree>
    <p:extLst>
      <p:ext uri="{BB962C8B-B14F-4D97-AF65-F5344CB8AC3E}">
        <p14:creationId xmlns:p14="http://schemas.microsoft.com/office/powerpoint/2010/main" val="1151402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88EFA-6361-492B-A398-1F34DB0C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Suitx max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3E0253-2CF5-4E47-945E-75E1A96A1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" y="1664588"/>
            <a:ext cx="2481319" cy="4108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DF15CA-46B3-4CB9-BA84-6C19472EC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25" y="1085859"/>
            <a:ext cx="2828557" cy="46862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12A587EE-3965-49ED-B907-22872637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47" y="1607460"/>
            <a:ext cx="5584874" cy="3767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Pasivni egzoskelet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Lak, modularan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Značajno smanjuje opterećenje na kičmeni stub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Cena oko 15ooo e</a:t>
            </a:r>
          </a:p>
        </p:txBody>
      </p:sp>
    </p:spTree>
    <p:extLst>
      <p:ext uri="{BB962C8B-B14F-4D97-AF65-F5344CB8AC3E}">
        <p14:creationId xmlns:p14="http://schemas.microsoft.com/office/powerpoint/2010/main" val="218563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0149D-1419-42DB-B56C-0FC14599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Industrijski egzoskeleti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F0265-03CA-4915-9788-FF354475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93057"/>
            <a:ext cx="10666828" cy="39153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Najčešća primena industrijskih egzoskeleta je u </a:t>
            </a:r>
            <a:r>
              <a:rPr lang="sr-Latn-RS" sz="2400" dirty="0" smtClean="0"/>
              <a:t>auto industriji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Proizvođači kao što su </a:t>
            </a:r>
            <a:r>
              <a:rPr lang="en-US" sz="2400" dirty="0"/>
              <a:t>Hyundai</a:t>
            </a:r>
            <a:r>
              <a:rPr lang="sr-Latn-RS" sz="2400" dirty="0"/>
              <a:t>, </a:t>
            </a:r>
            <a:r>
              <a:rPr lang="en-US" sz="2400" dirty="0"/>
              <a:t>Ford</a:t>
            </a:r>
            <a:r>
              <a:rPr lang="sr-Latn-RS" sz="2400" dirty="0"/>
              <a:t>, </a:t>
            </a:r>
            <a:r>
              <a:rPr lang="en-US" sz="2400" dirty="0"/>
              <a:t>General Motors</a:t>
            </a:r>
            <a:r>
              <a:rPr lang="sr-Latn-RS" sz="2400" dirty="0"/>
              <a:t>, Volkswagen godinama koriste razne tipove egzoskeleta u svojim pogonima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Većina velikih proizvođača automobila koristi egzoskelete u nekom delu svog proizvodnog procesa</a:t>
            </a:r>
          </a:p>
        </p:txBody>
      </p:sp>
    </p:spTree>
    <p:extLst>
      <p:ext uri="{BB962C8B-B14F-4D97-AF65-F5344CB8AC3E}">
        <p14:creationId xmlns:p14="http://schemas.microsoft.com/office/powerpoint/2010/main" val="9762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0C7DD-164B-462A-A839-B55784DA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9519"/>
            <a:ext cx="10396882" cy="1151965"/>
          </a:xfrm>
        </p:spPr>
        <p:txBody>
          <a:bodyPr/>
          <a:lstStyle/>
          <a:p>
            <a:r>
              <a:rPr lang="sr-Latn-RS" dirty="0"/>
              <a:t>Pojam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5E2999-A95B-4E1E-BA4B-8F7E0D40F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3717"/>
            <a:ext cx="10396883" cy="43187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Najveći broj egzoskeleta i dalje se koristi u istraživačke svrhe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Manji broj je u aktivnoj primeni u industriji i medicini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Još </a:t>
            </a:r>
            <a:r>
              <a:rPr lang="sr-Latn-RS" sz="2400" dirty="0"/>
              <a:t>uvek smo daleko od široke upotrebe egzoskeleta u industriji zbog brojnih nepoznanica u vezi sa njihovom upotrebom</a:t>
            </a:r>
          </a:p>
          <a:p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61587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E08B73-5C22-489F-B3DC-08991D64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EC82C0B-3D15-43E7-9381-7270B409C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/>
          <a:stretch/>
        </p:blipFill>
        <p:spPr>
          <a:xfrm>
            <a:off x="-1" y="0"/>
            <a:ext cx="7473227" cy="5598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0604CB-4162-47A9-B3BC-D2AB2929C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215163" y="0"/>
            <a:ext cx="4976837" cy="55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5A89E-EC42-42BE-915A-7D85B699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437D7A9-C782-4A8A-9C1F-0B13E525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6498" cy="5584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C6BF6-2781-4864-AF38-00DC6AAA6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27949"/>
          <a:stretch/>
        </p:blipFill>
        <p:spPr>
          <a:xfrm>
            <a:off x="7446498" y="0"/>
            <a:ext cx="4754977" cy="5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srbiji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6"/>
            <a:ext cx="6530926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Tim laboratorije za robotiku pod vodstvom prof. </a:t>
            </a:r>
            <a:r>
              <a:rPr lang="sr-Latn-RS" sz="2400" dirty="0" smtClean="0"/>
              <a:t>Vukobratića (Institut </a:t>
            </a:r>
            <a:r>
              <a:rPr lang="sr-Latn-RS" sz="2400" dirty="0"/>
              <a:t>mihajlo </a:t>
            </a:r>
            <a:r>
              <a:rPr lang="sr-Latn-RS" sz="2400" dirty="0" smtClean="0"/>
              <a:t>pupin), </a:t>
            </a:r>
            <a:r>
              <a:rPr lang="sr-Latn-RS" sz="2400" dirty="0"/>
              <a:t>izrađuje hodajući aktivni egzoskelet </a:t>
            </a:r>
            <a:r>
              <a:rPr lang="sr-Latn-RS" sz="2400" dirty="0" smtClean="0"/>
              <a:t>od 1969</a:t>
            </a:r>
            <a:r>
              <a:rPr lang="sr-Latn-RS" sz="2400" dirty="0"/>
              <a:t>. godine.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Namena rehabilitacija hoda kod </a:t>
            </a:r>
            <a:r>
              <a:rPr lang="sr-Latn-RS" sz="2400" dirty="0" smtClean="0"/>
              <a:t>povreda. </a:t>
            </a:r>
            <a:endParaRPr lang="sr-Latn-R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D0711F-566D-45A2-84E8-74425078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55" y="72651"/>
            <a:ext cx="4085144" cy="54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8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srbiji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6"/>
            <a:ext cx="6530926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Jedan od prvih uspešnih primena aktivnih egzoskeleta u svetu!!!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Primenjivan na ortopedskoj klinici u beograd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FBDFEC-32E6-4EEE-8BF6-45B2F6504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2" y="271023"/>
            <a:ext cx="3018618" cy="49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10666828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1890. god. Ruski naučnik jagin registruje patetn za pasivni egzoskelet za pomoć kretanju – bez uspeha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1917. Kili registruje patent za „pedomotor“ aktivni egzoskelet za kretanje – bez uspeha</a:t>
            </a:r>
          </a:p>
        </p:txBody>
      </p:sp>
    </p:spTree>
    <p:extLst>
      <p:ext uri="{BB962C8B-B14F-4D97-AF65-F5344CB8AC3E}">
        <p14:creationId xmlns:p14="http://schemas.microsoft.com/office/powerpoint/2010/main" val="2247163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324723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1960. General electric i americka vojska rade na razvoju egzoskeleta „hardiman“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Hardiman je bio težak impozantnih 680 kg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Nakon 6 godina istraživanja projekat je ugašen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49923-0B43-4E8A-BB6A-650D4127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4" y="362316"/>
            <a:ext cx="34956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4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324723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 smtClean="0"/>
              <a:t>Danas veliki broj </a:t>
            </a:r>
            <a:r>
              <a:rPr lang="sr-Latn-RS" sz="2400" dirty="0"/>
              <a:t>kompanija </a:t>
            </a:r>
            <a:r>
              <a:rPr lang="sr-Latn-RS" sz="2400" dirty="0" smtClean="0"/>
              <a:t>se uspešno </a:t>
            </a:r>
            <a:r>
              <a:rPr lang="sr-Latn-RS" sz="2400" dirty="0"/>
              <a:t>bave prizvodnjom egzoskeleta (Ekso </a:t>
            </a:r>
            <a:r>
              <a:rPr lang="sr-Latn-RS" sz="2400" dirty="0" smtClean="0"/>
              <a:t>bionics, Otto bock,...)</a:t>
            </a:r>
            <a:endParaRPr lang="sr-Latn-R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49923-0B43-4E8A-BB6A-650D4127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4" y="362316"/>
            <a:ext cx="34956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7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B61AE-4642-4F27-9055-C24A0182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13471"/>
            <a:ext cx="10396882" cy="1151965"/>
          </a:xfrm>
        </p:spPr>
        <p:txBody>
          <a:bodyPr/>
          <a:lstStyle/>
          <a:p>
            <a:r>
              <a:rPr lang="sr-Latn-RS" dirty="0"/>
              <a:t>Benifiti upotrebe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CED0A8-DBE3-4CEB-9C56-1A93FB94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0516"/>
            <a:ext cx="10396883" cy="42811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smanjena mišićna aktivnost i opterećenje što posledično dovodi do manjeg umaranja 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Npr</a:t>
            </a:r>
            <a:r>
              <a:rPr lang="sr-Latn-RS" sz="2400" dirty="0"/>
              <a:t>. podizanje tereta uz korišćenje pasivnog egzoskeleta smanjuje opterećenje kičme i poboljšava držanje radnika prilikom dizanja tereta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Ispitivanje upotrebe egzoskeleta kod građevinskih radnika je pokazalo da radnici zauzimaju neutralnije </a:t>
            </a:r>
            <a:r>
              <a:rPr lang="sr-Latn-RS" sz="2400" dirty="0" smtClean="0"/>
              <a:t>položaje </a:t>
            </a:r>
            <a:r>
              <a:rPr lang="sr-Latn-RS" sz="2400" dirty="0"/>
              <a:t>prilikom rada što </a:t>
            </a:r>
            <a:r>
              <a:rPr lang="sr-Latn-RS" sz="2400" dirty="0" smtClean="0"/>
              <a:t>posledično </a:t>
            </a:r>
            <a:r>
              <a:rPr lang="sr-Latn-RS" sz="2400" dirty="0"/>
              <a:t>dovODI do manjeg opterećenja kičmenog stuba</a:t>
            </a:r>
          </a:p>
          <a:p>
            <a:pPr marL="0" indent="0">
              <a:buNone/>
            </a:pPr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08565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B61AE-4642-4F27-9055-C24A018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Benifiti upotrebe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CED0A8-DBE3-4CEB-9C56-1A93FB94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41088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za gornje ekstremitete kod molera i zavarivača SU smanjILI nelagodnost u ramenima (KOJA JE karakterističnA ZA dužI rad sa rukama podignutim iznad ramena</a:t>
            </a:r>
            <a:r>
              <a:rPr lang="sr-Latn-RS" sz="2400" dirty="0" smtClean="0"/>
              <a:t>)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Pravilnom primenom egzoskeleta uz proaktivne ergonomske programe značajno se smanjuju ergonomski rizici</a:t>
            </a:r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1142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8591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sz="2400" dirty="0"/>
              <a:t>Opasnost od naprezanja mišića kod aktivnih egzoskeleta ukoliko dođe do pokreta izvan normalnog opsega pokreta za neki </a:t>
            </a:r>
            <a:r>
              <a:rPr lang="sr-Latn-RS" sz="2400" dirty="0" smtClean="0"/>
              <a:t>zGLo</a:t>
            </a:r>
            <a:r>
              <a:rPr lang="en-US" sz="2400" dirty="0" smtClean="0"/>
              <a:t>B</a:t>
            </a:r>
            <a:r>
              <a:rPr lang="sr-Latn-RS" sz="2400" dirty="0" smtClean="0"/>
              <a:t>.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Opasnost od </a:t>
            </a:r>
            <a:r>
              <a:rPr lang="sr-Latn-RS" sz="2400" dirty="0" smtClean="0"/>
              <a:t>iritacije </a:t>
            </a:r>
            <a:r>
              <a:rPr lang="sr-Latn-RS" sz="2400" dirty="0"/>
              <a:t>kože i nastanka </a:t>
            </a:r>
            <a:r>
              <a:rPr lang="sr-Latn-RS" sz="2400" dirty="0" smtClean="0"/>
              <a:t>opekotina </a:t>
            </a:r>
            <a:r>
              <a:rPr lang="sr-Latn-RS" sz="2400" dirty="0"/>
              <a:t>od baterija.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povećano opterećenje </a:t>
            </a:r>
            <a:r>
              <a:rPr lang="sr-Latn-RS" sz="2400" dirty="0"/>
              <a:t>nekih delova muskuloskeletnog sistema ukoliko nije izvršen pravilna izbor egzoskeleta prema radnom zadatku.</a:t>
            </a: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9538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8269F3-3DCA-438A-9DB9-C8F3E34E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kroz brojke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6F5A-D4E9-42EB-BC9B-7A366FC77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118 kompanija na svetu se trenutno bavi razvojem egzoskeleta 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oko 172 </a:t>
            </a:r>
            <a:r>
              <a:rPr lang="pl-PL" sz="2400" dirty="0" smtClean="0"/>
              <a:t>proizvoda </a:t>
            </a:r>
            <a:r>
              <a:rPr lang="pl-PL" sz="2400" dirty="0"/>
              <a:t>je već na </a:t>
            </a:r>
            <a:r>
              <a:rPr lang="pl-PL" sz="2400" dirty="0" smtClean="0"/>
              <a:t>tržištu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480015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9519"/>
            <a:ext cx="10396882" cy="1151965"/>
          </a:xfrm>
        </p:spPr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9649"/>
            <a:ext cx="10396883" cy="43328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Istraživanjem je zaključeno da je kod upotrebe teških alata (14 kg) u primenu egzoskeleta za ruke došlo do povećanog opterećenja kičme.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Često kod neadekvatnog izbora egzoskeleta može doći do prebacivanja optErećenja na drugi deo muskuloskeletnog sistema.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 primer, primena egzoskeleta za gornje ekstremitete ne smanjuje nužno ukupno optErećenje </a:t>
            </a:r>
            <a:r>
              <a:rPr lang="sr-Latn-RS" sz="2400" dirty="0" smtClean="0"/>
              <a:t>radnikA, </a:t>
            </a:r>
            <a:r>
              <a:rPr lang="sr-Latn-RS" sz="2400" dirty="0"/>
              <a:t>već prebacuje opterećenje sa ramena na donji deo leđa i noge.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62136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8591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r-Latn-RS" sz="2600" dirty="0"/>
              <a:t>Rizici od nastanka rana usled pritiska egzoskeleta na delove tela i kompresija nerava usled produžene upotrebe.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Pojedini egzoskeleti su glomazni i ograničavaju mobilnost korisnika, čime smanjuju mogućnost izbegavanja sudara sa pokretnim objektima.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Pojedini egzoskeleti mogu </a:t>
            </a:r>
            <a:r>
              <a:rPr lang="sr-Latn-RS" sz="2600" dirty="0" smtClean="0"/>
              <a:t>značajno da  </a:t>
            </a:r>
            <a:r>
              <a:rPr lang="sr-Latn-RS" sz="2600" dirty="0"/>
              <a:t>pomere korisnikov centar gravitacije što uzrokuje probleme sa ravnotežom i mogu </a:t>
            </a:r>
            <a:r>
              <a:rPr lang="sr-Latn-RS" sz="2600" dirty="0" smtClean="0"/>
              <a:t>da dovedu do gubitak </a:t>
            </a:r>
            <a:r>
              <a:rPr lang="sr-Latn-RS" sz="2600" dirty="0"/>
              <a:t>ravnoteže I pad KORISNIKA.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175884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5820"/>
            <a:ext cx="10396882" cy="1151965"/>
          </a:xfrm>
        </p:spPr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21408"/>
            <a:ext cx="10396883" cy="440478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r-Latn-RS" sz="2600" dirty="0" smtClean="0"/>
              <a:t>Egzoskelet </a:t>
            </a:r>
            <a:r>
              <a:rPr lang="sr-Latn-RS" sz="2600" dirty="0"/>
              <a:t>povećava vreme koje radnik može da drži </a:t>
            </a:r>
            <a:r>
              <a:rPr lang="sr-Latn-RS" sz="2600" dirty="0" smtClean="0"/>
              <a:t>alat - </a:t>
            </a:r>
            <a:r>
              <a:rPr lang="sr-Latn-RS" sz="2600" dirty="0"/>
              <a:t>to može </a:t>
            </a:r>
            <a:r>
              <a:rPr lang="sr-Latn-RS" sz="2600" dirty="0" smtClean="0"/>
              <a:t>da poveća </a:t>
            </a:r>
            <a:r>
              <a:rPr lang="sr-Latn-RS" sz="2600" dirty="0"/>
              <a:t>izloženost drugim opasnostima i štetnostima u isto vreme, kao što su vibracije koje se prenose na ruke, buka, izloženost toksinima i </a:t>
            </a:r>
            <a:r>
              <a:rPr lang="sr-Latn-RS" sz="2600" dirty="0" smtClean="0"/>
              <a:t>slično.</a:t>
            </a:r>
          </a:p>
          <a:p>
            <a:pPr>
              <a:lnSpc>
                <a:spcPct val="150000"/>
              </a:lnSpc>
            </a:pPr>
            <a:r>
              <a:rPr lang="sr-Latn-RS" sz="2600" dirty="0" smtClean="0"/>
              <a:t>Upotreba </a:t>
            </a:r>
            <a:r>
              <a:rPr lang="sr-Latn-RS" sz="2600" dirty="0"/>
              <a:t>egzoskeleta treba da bude ograničena na smanjenje preostalih rizika – rizika koji se ne mogu uspešno eliminisati kroz inženjerske kontrolne mere</a:t>
            </a:r>
            <a:r>
              <a:rPr lang="sr-Latn-RS" sz="2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Potencijalno preveliko oslanjanje radnika na tehnologiju tj. egzoskelete.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21441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98CD4E-ECE2-400D-8FC0-5DFE30CA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Ključne tačke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1B2851-31E5-4EF6-81D2-8E46830C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71027"/>
            <a:ext cx="10396883" cy="41088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Smanjuju zamaranje radnika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Egzoskeleti Poboljšavaju performanse radnika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Istraživanja su dokazala da nošenje egzoskeleta smanjuje opterećenje mišića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Većina egzoskeleta na tržištu ima visoku cenu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Upotreba </a:t>
            </a:r>
            <a:r>
              <a:rPr lang="sr-Latn-RS" sz="2400" dirty="0"/>
              <a:t>egzoskeleta donosi SA SOBOM nove </a:t>
            </a:r>
            <a:r>
              <a:rPr lang="sr-Latn-RS" sz="2400" dirty="0" smtClean="0"/>
              <a:t>rizike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794661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6012C67-3283-458B-AEE5-56C592189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" y="0"/>
            <a:ext cx="9455773" cy="5542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F805A-E31C-426A-9CE9-214300DE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105" y="4517316"/>
            <a:ext cx="10396882" cy="1151965"/>
          </a:xfrm>
        </p:spPr>
        <p:txBody>
          <a:bodyPr/>
          <a:lstStyle/>
          <a:p>
            <a:r>
              <a:rPr lang="sr-Latn-RS" dirty="0"/>
              <a:t>PITANJa?</a:t>
            </a:r>
          </a:p>
        </p:txBody>
      </p:sp>
    </p:spTree>
    <p:extLst>
      <p:ext uri="{BB962C8B-B14F-4D97-AF65-F5344CB8AC3E}">
        <p14:creationId xmlns:p14="http://schemas.microsoft.com/office/powerpoint/2010/main" val="2932173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5C8986-CACC-4E3F-B89C-472EAFD2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32"/>
            <a:ext cx="6096000" cy="4075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78F6A2-0297-4639-ADF6-C7076AC3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1350382" y="715411"/>
            <a:ext cx="9755187" cy="2766528"/>
          </a:xfrm>
        </p:spPr>
        <p:txBody>
          <a:bodyPr>
            <a:normAutofit/>
          </a:bodyPr>
          <a:lstStyle/>
          <a:p>
            <a:r>
              <a:rPr lang="sr-Latn-RS" sz="5400" dirty="0" smtClean="0"/>
              <a:t>HVALA NA PAŽNJI !!!</a:t>
            </a:r>
            <a:endParaRPr lang="sr-Latn-RS" sz="5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94137" y="4982606"/>
            <a:ext cx="402748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 Evica 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Jovanović, 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red. </a:t>
            </a: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rof.</a:t>
            </a:r>
            <a:endParaRPr lang="sr-Latn-CS" altLang="en-US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8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8269F3-3DCA-438A-9DB9-C8F3E34E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kroz brojke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6F5A-D4E9-42EB-BC9B-7A366FC77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7184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r-Latn-RS" sz="2400" dirty="0"/>
              <a:t>Neke od najpoznatijih kompanije su: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Lockheed Martin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Ekso bionics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Otto bock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suitX...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1245B2-228D-4E91-823B-E0CC5B80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06" y="3117825"/>
            <a:ext cx="1438275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063F8A-208C-4FFA-A660-C7A026177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36" y="2473471"/>
            <a:ext cx="3765965" cy="1646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709DFD-01F7-4094-9387-B51B2CD15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3" y="4687272"/>
            <a:ext cx="4324346" cy="687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74BC27-62CF-4752-AC3F-AC4F6706C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49" y="140831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06A44-15B1-4BA6-A2CF-E6DCB946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VRSTE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27A8E4-B1DA-45C6-A90C-18D3D2CA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12" y="2063396"/>
            <a:ext cx="7623131" cy="38028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sz="2800" dirty="0"/>
              <a:t>Aktivni</a:t>
            </a:r>
            <a:r>
              <a:rPr lang="en-US" sz="2800" dirty="0"/>
              <a:t> </a:t>
            </a:r>
            <a:r>
              <a:rPr lang="sr-Latn-RS" sz="2800" dirty="0"/>
              <a:t>egzoskelet </a:t>
            </a:r>
            <a:r>
              <a:rPr lang="sr-Latn-RS" sz="2800" dirty="0" smtClean="0"/>
              <a:t>- </a:t>
            </a:r>
            <a:r>
              <a:rPr lang="en-US" sz="2800" dirty="0" err="1" smtClean="0"/>
              <a:t>pokre</a:t>
            </a:r>
            <a:r>
              <a:rPr lang="sr-Latn-RS" sz="2800" dirty="0"/>
              <a:t>će </a:t>
            </a:r>
            <a:r>
              <a:rPr lang="en-US" sz="2800" dirty="0" smtClean="0"/>
              <a:t>SE</a:t>
            </a:r>
            <a:r>
              <a:rPr lang="sr-Latn-RS" sz="2800" dirty="0" smtClean="0"/>
              <a:t> pomoću eksternog </a:t>
            </a:r>
            <a:r>
              <a:rPr lang="sr-Latn-RS" sz="2800" dirty="0"/>
              <a:t>izvora napajanja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često se nazivaju i „robotski egzoskeleti“.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F85A32-8D31-436C-A63D-AF744003C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4286" r="41410" b="9385"/>
          <a:stretch/>
        </p:blipFill>
        <p:spPr>
          <a:xfrm>
            <a:off x="8219442" y="390378"/>
            <a:ext cx="3376246" cy="5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7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5687F-4582-46EA-849B-30BD284D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Aktivni egzoskelet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1064E6-1E3B-47E0-B6F7-F1FAE634F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8888"/>
            <a:ext cx="10396883" cy="41807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r-Latn-RS" sz="2400" dirty="0"/>
              <a:t>Vrste napajanja: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Pneumatski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Električni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Hidraulički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Hibridni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mehanički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549F64-9975-4387-B5A9-CDBAD504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48" y="1558888"/>
            <a:ext cx="6597747" cy="38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06A44-15B1-4BA6-A2CF-E6DCB946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VRSTE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27A8E4-B1DA-45C6-A90C-18D3D2CA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5920"/>
            <a:ext cx="6952957" cy="40514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Pasivni egzoskeleti </a:t>
            </a:r>
            <a:r>
              <a:rPr lang="sr-Latn-RS" sz="2800" dirty="0" smtClean="0"/>
              <a:t>- nemaju </a:t>
            </a:r>
            <a:r>
              <a:rPr lang="sr-Latn-RS" sz="2800" dirty="0"/>
              <a:t>mehanički pogonjene </a:t>
            </a:r>
            <a:r>
              <a:rPr lang="sr-Latn-RS" sz="2800" dirty="0" smtClean="0"/>
              <a:t>komponente </a:t>
            </a:r>
            <a:endParaRPr lang="sr-Latn-RS" sz="2800" dirty="0"/>
          </a:p>
          <a:p>
            <a:pPr>
              <a:lnSpc>
                <a:spcPct val="150000"/>
              </a:lnSpc>
            </a:pPr>
            <a:r>
              <a:rPr lang="sr-Latn-RS" sz="2800" dirty="0"/>
              <a:t>koriste opruge, amortizere ili slične naprave da olakšaju pokrete.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00918C-813D-431B-AFE9-4B54E796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91" y="607701"/>
            <a:ext cx="3869129" cy="49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AC3CE2-3AF9-4491-895D-C831AD4D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76498" cy="6881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10396883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3200" dirty="0"/>
              <a:t>medicinA</a:t>
            </a:r>
          </a:p>
          <a:p>
            <a:pPr>
              <a:lnSpc>
                <a:spcPct val="150000"/>
              </a:lnSpc>
            </a:pPr>
            <a:r>
              <a:rPr lang="sr-Latn-RS" sz="3200" dirty="0"/>
              <a:t>Industrija</a:t>
            </a:r>
          </a:p>
          <a:p>
            <a:pPr>
              <a:lnSpc>
                <a:spcPct val="150000"/>
              </a:lnSpc>
            </a:pPr>
            <a:r>
              <a:rPr lang="sr-Latn-RS" sz="3200" dirty="0"/>
              <a:t>Vojska</a:t>
            </a:r>
            <a:r>
              <a:rPr lang="en-US" sz="3200" dirty="0"/>
              <a:t> </a:t>
            </a:r>
            <a:endParaRPr lang="sr-Latn-RS" sz="3200" dirty="0"/>
          </a:p>
          <a:p>
            <a:pPr>
              <a:lnSpc>
                <a:spcPct val="150000"/>
              </a:lnSpc>
            </a:pPr>
            <a:r>
              <a:rPr lang="sr-Latn-RS" sz="3200" dirty="0"/>
              <a:t>Svakodnevni život</a:t>
            </a:r>
          </a:p>
        </p:txBody>
      </p:sp>
    </p:spTree>
    <p:extLst>
      <p:ext uri="{BB962C8B-B14F-4D97-AF65-F5344CB8AC3E}">
        <p14:creationId xmlns:p14="http://schemas.microsoft.com/office/powerpoint/2010/main" val="2370612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3680</TotalTime>
  <Words>1075</Words>
  <Application>Microsoft Office PowerPoint</Application>
  <PresentationFormat>Custom</PresentationFormat>
  <Paragraphs>152</Paragraphs>
  <Slides>45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Main Event</vt:lpstr>
      <vt:lpstr>Egzoskeleti</vt:lpstr>
      <vt:lpstr>Pojam egzoskeleta</vt:lpstr>
      <vt:lpstr>Pojam egzoskeleta</vt:lpstr>
      <vt:lpstr>Egzoskeleti kroz brojke</vt:lpstr>
      <vt:lpstr>Egzoskeleti kroz brojke</vt:lpstr>
      <vt:lpstr>VRSTE egzoskeleta</vt:lpstr>
      <vt:lpstr>Aktivni egzoskelet</vt:lpstr>
      <vt:lpstr>VRSTE egzoskeleta</vt:lpstr>
      <vt:lpstr>PRIMENA Egzoskeleta</vt:lpstr>
      <vt:lpstr>PRIMENA Egzoskeleta</vt:lpstr>
      <vt:lpstr>PowerPoint Presentation</vt:lpstr>
      <vt:lpstr>PRIMENA Egzoskeleta</vt:lpstr>
      <vt:lpstr>PRIMENA Egzoskeleta</vt:lpstr>
      <vt:lpstr>PRIMENA Ekzoskeleta</vt:lpstr>
      <vt:lpstr>Klasifikacije prema delu tela</vt:lpstr>
      <vt:lpstr>Egzoskelet za celo telo</vt:lpstr>
      <vt:lpstr>PowerPoint Presentation</vt:lpstr>
      <vt:lpstr>Egzoskelet za gornji deo tela</vt:lpstr>
      <vt:lpstr>PowerPoint Presentation</vt:lpstr>
      <vt:lpstr>PowerPoint Presentation</vt:lpstr>
      <vt:lpstr>Egzoskelet za donji deo tela</vt:lpstr>
      <vt:lpstr>PowerPoint Presentation</vt:lpstr>
      <vt:lpstr>PowerPoint Presentation</vt:lpstr>
      <vt:lpstr>materijali od kojih sE izrađuju</vt:lpstr>
      <vt:lpstr>Pasivni egzoskelet – redistribucija opterećenja</vt:lpstr>
      <vt:lpstr>Pasivni egzoskelet za bolji položaj tela pri radu</vt:lpstr>
      <vt:lpstr>Suitx max</vt:lpstr>
      <vt:lpstr>Suitx max</vt:lpstr>
      <vt:lpstr>Industrijski egzoskeleti</vt:lpstr>
      <vt:lpstr>PowerPoint Presentation</vt:lpstr>
      <vt:lpstr>PowerPoint Presentation</vt:lpstr>
      <vt:lpstr>Egzoskeleti u srbiji</vt:lpstr>
      <vt:lpstr>Egzoskeleti u srbiji</vt:lpstr>
      <vt:lpstr>Egzoskeleti u svetu</vt:lpstr>
      <vt:lpstr>Egzoskeleti u svetu</vt:lpstr>
      <vt:lpstr>Egzoskeleti u svetu</vt:lpstr>
      <vt:lpstr>Benifiti upotrebe egzoskeleta</vt:lpstr>
      <vt:lpstr>Benifiti upotrebe egzoskeleta</vt:lpstr>
      <vt:lpstr>Potencijalni rizici od egzoskeleta</vt:lpstr>
      <vt:lpstr>Potencijalni rizici od egzoskeleta</vt:lpstr>
      <vt:lpstr>Potencijalni rizici od egzoskeleta</vt:lpstr>
      <vt:lpstr>Potencijalni rizici od egzoskeleta</vt:lpstr>
      <vt:lpstr>Ključne tačke</vt:lpstr>
      <vt:lpstr>PITANJa?</vt:lpstr>
      <vt:lpstr>HVALA NA PAŽNJI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Egzoskeleti</dc:title>
  <dc:creator>Bojan Bijelic</dc:creator>
  <cp:lastModifiedBy>Evica</cp:lastModifiedBy>
  <cp:revision>53</cp:revision>
  <dcterms:created xsi:type="dcterms:W3CDTF">2021-12-29T00:04:32Z</dcterms:created>
  <dcterms:modified xsi:type="dcterms:W3CDTF">2024-01-11T12:06:22Z</dcterms:modified>
</cp:coreProperties>
</file>